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563" r:id="rId2"/>
    <p:sldId id="539" r:id="rId3"/>
    <p:sldId id="535" r:id="rId4"/>
    <p:sldId id="537" r:id="rId5"/>
    <p:sldId id="538" r:id="rId6"/>
    <p:sldId id="564" r:id="rId7"/>
    <p:sldId id="545" r:id="rId8"/>
    <p:sldId id="547" r:id="rId9"/>
    <p:sldId id="548" r:id="rId10"/>
    <p:sldId id="549" r:id="rId11"/>
    <p:sldId id="550" r:id="rId12"/>
    <p:sldId id="553" r:id="rId13"/>
    <p:sldId id="546" r:id="rId14"/>
    <p:sldId id="552" r:id="rId15"/>
    <p:sldId id="565" r:id="rId16"/>
    <p:sldId id="560" r:id="rId17"/>
    <p:sldId id="559" r:id="rId18"/>
    <p:sldId id="456" r:id="rId19"/>
  </p:sldIdLst>
  <p:sldSz cx="12192000" cy="6858000"/>
  <p:notesSz cx="7010400" cy="92964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4">
          <p15:clr>
            <a:srgbClr val="A4A3A4"/>
          </p15:clr>
        </p15:guide>
        <p15:guide id="2" orient="horz" pos="2868">
          <p15:clr>
            <a:srgbClr val="A4A3A4"/>
          </p15:clr>
        </p15:guide>
        <p15:guide id="3" orient="horz" pos="1284">
          <p15:clr>
            <a:srgbClr val="A4A3A4"/>
          </p15:clr>
        </p15:guide>
        <p15:guide id="4" pos="3840">
          <p15:clr>
            <a:srgbClr val="A4A3A4"/>
          </p15:clr>
        </p15:guide>
        <p15:guide id="5" pos="127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39">
          <p15:clr>
            <a:srgbClr val="A4A3A4"/>
          </p15:clr>
        </p15:guide>
        <p15:guide id="2" orient="horz" pos="2907">
          <p15:clr>
            <a:srgbClr val="A4A3A4"/>
          </p15:clr>
        </p15:guide>
        <p15:guide id="3" pos="2880">
          <p15:clr>
            <a:srgbClr val="A4A3A4"/>
          </p15:clr>
        </p15:guide>
        <p15:guide id="4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18EE"/>
    <a:srgbClr val="1569F0"/>
    <a:srgbClr val="FF0000"/>
    <a:srgbClr val="009AD0"/>
    <a:srgbClr val="002060"/>
    <a:srgbClr val="009900"/>
    <a:srgbClr val="F79646"/>
    <a:srgbClr val="245D60"/>
    <a:srgbClr val="DD4633"/>
    <a:srgbClr val="CC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5" autoAdjust="0"/>
    <p:restoredTop sz="73991" autoAdjust="0"/>
  </p:normalViewPr>
  <p:slideViewPr>
    <p:cSldViewPr snapToGrid="0">
      <p:cViewPr varScale="1">
        <p:scale>
          <a:sx n="80" d="100"/>
          <a:sy n="80" d="100"/>
        </p:scale>
        <p:origin x="1872" y="192"/>
      </p:cViewPr>
      <p:guideLst>
        <p:guide orient="horz" pos="2144"/>
        <p:guide orient="horz" pos="2868"/>
        <p:guide orient="horz" pos="1284"/>
        <p:guide pos="3840"/>
        <p:guide pos="12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-2790" y="-78"/>
      </p:cViewPr>
      <p:guideLst>
        <p:guide orient="horz" pos="2139"/>
        <p:guide orient="horz" pos="2907"/>
        <p:guide pos="2880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177" tIns="46589" rIns="93177" bIns="46589" numCol="1" anchor="t" anchorCtr="0" compatLnSpc="1"/>
          <a:lstStyle>
            <a:lvl1pPr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1344" y="0"/>
            <a:ext cx="3037840" cy="4648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177" tIns="46589" rIns="93177" bIns="46589" numCol="1" anchor="t" anchorCtr="0" compatLnSpc="1"/>
          <a:lstStyle>
            <a:lvl1pPr algn="r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915CCEA-4D12-4250-ABBC-1F15DE901CBC}" type="datetimeFigureOut">
              <a:rPr lang="zh-CN" altLang="en-US"/>
              <a:t>2025/9/26</a:t>
            </a:fld>
            <a:endParaRPr lang="en-US" altLang="zh-CN"/>
          </a:p>
        </p:txBody>
      </p:sp>
      <p:sp>
        <p:nvSpPr>
          <p:cNvPr id="337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429"/>
            <a:ext cx="3037840" cy="4648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177" tIns="46589" rIns="93177" bIns="46589" numCol="1" anchor="b" anchorCtr="0" compatLnSpc="1"/>
          <a:lstStyle>
            <a:lvl1pPr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37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1344" y="8829429"/>
            <a:ext cx="3037840" cy="46482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3177" tIns="46589" rIns="93177" bIns="46589" numCol="1" anchor="b" anchorCtr="0" compatLnSpc="1"/>
          <a:lstStyle>
            <a:lvl1pPr algn="r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6A76C4A-4CA1-4C6A-946C-E26A5534DC95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11410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GIF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97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971344" y="1"/>
            <a:ext cx="3037840" cy="466972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FAF2163-2CD8-43A9-AAB8-953EE3B200FA}" type="datetimeFigureOut">
              <a:rPr lang="zh-CN" altLang="en-US"/>
              <a:t>2025/9/26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1040" y="4473894"/>
            <a:ext cx="5608320" cy="366045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829429"/>
            <a:ext cx="3037840" cy="466971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971344" y="8829429"/>
            <a:ext cx="3037840" cy="466971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798234E-E7EE-4FBE-B288-F5A88D0BAADF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7546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448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4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687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343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338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798234E-E7EE-4FBE-B288-F5A88D0BAADF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GI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log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196523" y="6437085"/>
            <a:ext cx="1968290" cy="366871"/>
          </a:xfrm>
          <a:prstGeom prst="rect">
            <a:avLst/>
          </a:prstGeom>
        </p:spPr>
      </p:pic>
      <p:grpSp>
        <p:nvGrpSpPr>
          <p:cNvPr id="15" name="组合 14"/>
          <p:cNvGrpSpPr/>
          <p:nvPr userDrawn="1"/>
        </p:nvGrpSpPr>
        <p:grpSpPr>
          <a:xfrm>
            <a:off x="-1" y="6817500"/>
            <a:ext cx="12204000" cy="40500"/>
            <a:chOff x="-1" y="6019811"/>
            <a:chExt cx="9144000" cy="40500"/>
          </a:xfrm>
        </p:grpSpPr>
        <p:sp>
          <p:nvSpPr>
            <p:cNvPr id="11" name="矩形 7"/>
            <p:cNvSpPr>
              <a:spLocks noChangeArrowheads="1"/>
            </p:cNvSpPr>
            <p:nvPr userDrawn="1"/>
          </p:nvSpPr>
          <p:spPr bwMode="auto">
            <a:xfrm>
              <a:off x="3973509" y="6019811"/>
              <a:ext cx="3238531" cy="40500"/>
            </a:xfrm>
            <a:prstGeom prst="rect">
              <a:avLst/>
            </a:prstGeom>
            <a:solidFill>
              <a:srgbClr val="317FB7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" name="矩形 8"/>
            <p:cNvSpPr>
              <a:spLocks noChangeArrowheads="1"/>
            </p:cNvSpPr>
            <p:nvPr userDrawn="1"/>
          </p:nvSpPr>
          <p:spPr bwMode="auto">
            <a:xfrm flipH="1">
              <a:off x="-1" y="6019811"/>
              <a:ext cx="2571763" cy="40500"/>
            </a:xfrm>
            <a:prstGeom prst="rect">
              <a:avLst/>
            </a:prstGeom>
            <a:solidFill>
              <a:srgbClr val="92D050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矩形 12"/>
            <p:cNvSpPr>
              <a:spLocks noChangeArrowheads="1"/>
            </p:cNvSpPr>
            <p:nvPr userDrawn="1"/>
          </p:nvSpPr>
          <p:spPr bwMode="auto">
            <a:xfrm flipH="1">
              <a:off x="2571736" y="6019811"/>
              <a:ext cx="1404964" cy="40500"/>
            </a:xfrm>
            <a:prstGeom prst="rect">
              <a:avLst/>
            </a:prstGeom>
            <a:solidFill>
              <a:srgbClr val="F49022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" name="矩形 12"/>
            <p:cNvSpPr>
              <a:spLocks noChangeArrowheads="1"/>
            </p:cNvSpPr>
            <p:nvPr userDrawn="1"/>
          </p:nvSpPr>
          <p:spPr bwMode="auto">
            <a:xfrm flipH="1">
              <a:off x="7215205" y="6019811"/>
              <a:ext cx="1928794" cy="40500"/>
            </a:xfrm>
            <a:prstGeom prst="rect">
              <a:avLst/>
            </a:prstGeom>
            <a:solidFill>
              <a:srgbClr val="EE3636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16" name="图片 8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68"/>
            <a:ext cx="1716196" cy="500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 descr="https://gimg2.baidu.com/image_search/src=http%3A%2F%2Fscibit.com%2Fwp-content%2Fuploads%2Fsites%2F29%2F2016%2F12%2Fmysql.jpg&amp;refer=http%3A%2F%2Fscibit.com&amp;app=2002&amp;size=f9999,10000&amp;q=a80&amp;n=0&amp;g=0n&amp;fmt=jpeg?sec=1617097019&amp;t=50d79522f2407f4e27c19386f4a66441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36525"/>
            <a:ext cx="3810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14"/>
          <p:cNvGrpSpPr/>
          <p:nvPr userDrawn="1"/>
        </p:nvGrpSpPr>
        <p:grpSpPr>
          <a:xfrm flipV="1">
            <a:off x="-1" y="6857999"/>
            <a:ext cx="12204000" cy="45719"/>
            <a:chOff x="-1" y="6019811"/>
            <a:chExt cx="9144000" cy="40500"/>
          </a:xfrm>
        </p:grpSpPr>
        <p:sp>
          <p:nvSpPr>
            <p:cNvPr id="11" name="矩形 7"/>
            <p:cNvSpPr>
              <a:spLocks noChangeArrowheads="1"/>
            </p:cNvSpPr>
            <p:nvPr userDrawn="1"/>
          </p:nvSpPr>
          <p:spPr bwMode="auto">
            <a:xfrm>
              <a:off x="3973509" y="6019811"/>
              <a:ext cx="3238531" cy="40500"/>
            </a:xfrm>
            <a:prstGeom prst="rect">
              <a:avLst/>
            </a:prstGeom>
            <a:solidFill>
              <a:srgbClr val="317FB7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" name="矩形 8"/>
            <p:cNvSpPr>
              <a:spLocks noChangeArrowheads="1"/>
            </p:cNvSpPr>
            <p:nvPr userDrawn="1"/>
          </p:nvSpPr>
          <p:spPr bwMode="auto">
            <a:xfrm flipH="1">
              <a:off x="-1" y="6019811"/>
              <a:ext cx="2571763" cy="40500"/>
            </a:xfrm>
            <a:prstGeom prst="rect">
              <a:avLst/>
            </a:prstGeom>
            <a:solidFill>
              <a:srgbClr val="92D050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矩形 12"/>
            <p:cNvSpPr>
              <a:spLocks noChangeArrowheads="1"/>
            </p:cNvSpPr>
            <p:nvPr userDrawn="1"/>
          </p:nvSpPr>
          <p:spPr bwMode="auto">
            <a:xfrm flipH="1">
              <a:off x="2571736" y="6019811"/>
              <a:ext cx="1404964" cy="40500"/>
            </a:xfrm>
            <a:prstGeom prst="rect">
              <a:avLst/>
            </a:prstGeom>
            <a:solidFill>
              <a:srgbClr val="F49022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" name="矩形 12"/>
            <p:cNvSpPr>
              <a:spLocks noChangeArrowheads="1"/>
            </p:cNvSpPr>
            <p:nvPr userDrawn="1"/>
          </p:nvSpPr>
          <p:spPr bwMode="auto">
            <a:xfrm flipH="1">
              <a:off x="7215205" y="6019811"/>
              <a:ext cx="1928794" cy="40500"/>
            </a:xfrm>
            <a:prstGeom prst="rect">
              <a:avLst/>
            </a:prstGeom>
            <a:solidFill>
              <a:srgbClr val="EE3636"/>
            </a:solidFill>
            <a:ln w="25400">
              <a:noFill/>
              <a:beve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16" name="图片 15" descr="log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223710" y="6450629"/>
            <a:ext cx="1968290" cy="366871"/>
          </a:xfrm>
          <a:prstGeom prst="rect">
            <a:avLst/>
          </a:prstGeom>
        </p:spPr>
      </p:pic>
      <p:pic>
        <p:nvPicPr>
          <p:cNvPr id="17" name="图片 8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25"/>
            <a:ext cx="2106613" cy="61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" y="6348551"/>
            <a:ext cx="641405" cy="50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208327" y="6356352"/>
            <a:ext cx="796637" cy="365125"/>
          </a:xfrm>
          <a:prstGeom prst="rect">
            <a:avLst/>
          </a:prstGeom>
        </p:spPr>
        <p:txBody>
          <a:bodyPr lIns="121917" tIns="60958" rIns="121917" bIns="60958"/>
          <a:lstStyle>
            <a:lvl1pPr algn="r">
              <a:defRPr sz="1400"/>
            </a:lvl1pPr>
          </a:lstStyle>
          <a:p>
            <a:fld id="{99FE38DD-D074-4D0B-A898-33F2288C0FC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Picture 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" y="6328958"/>
            <a:ext cx="641405" cy="50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T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1208327" y="6356352"/>
            <a:ext cx="796637" cy="365125"/>
          </a:xfrm>
          <a:prstGeom prst="rect">
            <a:avLst/>
          </a:prstGeom>
        </p:spPr>
        <p:txBody>
          <a:bodyPr lIns="121917" tIns="60958" rIns="121917" bIns="60958"/>
          <a:lstStyle>
            <a:lvl1pPr algn="r">
              <a:defRPr sz="1400"/>
            </a:lvl1pPr>
          </a:lstStyle>
          <a:p>
            <a:fld id="{99FE38DD-D074-4D0B-A898-33F2288C0FC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1" name="矩形 7"/>
          <p:cNvSpPr>
            <a:spLocks noChangeArrowheads="1"/>
          </p:cNvSpPr>
          <p:nvPr userDrawn="1"/>
        </p:nvSpPr>
        <p:spPr bwMode="auto">
          <a:xfrm>
            <a:off x="5298013" y="6807215"/>
            <a:ext cx="4318041" cy="54000"/>
          </a:xfrm>
          <a:prstGeom prst="rect">
            <a:avLst/>
          </a:prstGeom>
          <a:solidFill>
            <a:srgbClr val="317FB7"/>
          </a:solidFill>
          <a:ln w="25400">
            <a:noFill/>
            <a:bevel/>
          </a:ln>
        </p:spPr>
        <p:txBody>
          <a:bodyPr lIns="121917" tIns="60958" rIns="121917" bIns="60958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矩形 8"/>
          <p:cNvSpPr>
            <a:spLocks noChangeArrowheads="1"/>
          </p:cNvSpPr>
          <p:nvPr userDrawn="1"/>
        </p:nvSpPr>
        <p:spPr bwMode="auto">
          <a:xfrm flipH="1">
            <a:off x="-1" y="6807215"/>
            <a:ext cx="3429017" cy="54000"/>
          </a:xfrm>
          <a:prstGeom prst="rect">
            <a:avLst/>
          </a:prstGeom>
          <a:solidFill>
            <a:srgbClr val="92D050"/>
          </a:solidFill>
          <a:ln w="25400">
            <a:noFill/>
            <a:bevel/>
          </a:ln>
        </p:spPr>
        <p:txBody>
          <a:bodyPr lIns="121917" tIns="60958" rIns="121917" bIns="60958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矩形 12"/>
          <p:cNvSpPr>
            <a:spLocks noChangeArrowheads="1"/>
          </p:cNvSpPr>
          <p:nvPr userDrawn="1"/>
        </p:nvSpPr>
        <p:spPr bwMode="auto">
          <a:xfrm flipH="1">
            <a:off x="3428982" y="6807215"/>
            <a:ext cx="1873285" cy="54000"/>
          </a:xfrm>
          <a:prstGeom prst="rect">
            <a:avLst/>
          </a:prstGeom>
          <a:solidFill>
            <a:srgbClr val="F49022"/>
          </a:solidFill>
          <a:ln w="25400">
            <a:noFill/>
            <a:bevel/>
          </a:ln>
        </p:spPr>
        <p:txBody>
          <a:bodyPr lIns="121917" tIns="60958" rIns="121917" bIns="60958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矩形 12"/>
          <p:cNvSpPr>
            <a:spLocks noChangeArrowheads="1"/>
          </p:cNvSpPr>
          <p:nvPr userDrawn="1"/>
        </p:nvSpPr>
        <p:spPr bwMode="auto">
          <a:xfrm flipH="1">
            <a:off x="9620274" y="6807215"/>
            <a:ext cx="2571725" cy="54000"/>
          </a:xfrm>
          <a:prstGeom prst="rect">
            <a:avLst/>
          </a:prstGeom>
          <a:solidFill>
            <a:srgbClr val="EE3636"/>
          </a:solidFill>
          <a:ln w="25400">
            <a:noFill/>
            <a:bevel/>
          </a:ln>
        </p:spPr>
        <p:txBody>
          <a:bodyPr lIns="121917" tIns="60958" rIns="121917" bIns="60958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9" name="Picture 5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" y="6296303"/>
            <a:ext cx="641405" cy="509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大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logo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223209" y="6497747"/>
            <a:ext cx="1968290" cy="366871"/>
          </a:xfrm>
          <a:prstGeom prst="rect">
            <a:avLst/>
          </a:prstGeom>
        </p:spPr>
      </p:pic>
      <p:pic>
        <p:nvPicPr>
          <p:cNvPr id="7" name="Picture 2" descr="https://www.shiep.edu.cn/_upload/article/images/ae/f5/a315f22e46eba7886e93c3942349/e87d7fad-391a-42bc-b0b3-a522274164b9.jp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0" y="6063"/>
            <a:ext cx="1647588" cy="392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42155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7143" y="1"/>
            <a:ext cx="564856" cy="620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图片 3" descr="logo.jpg"/>
          <p:cNvPicPr>
            <a:picLocks noChangeAspect="1"/>
          </p:cNvPicPr>
          <p:nvPr userDrawn="1"/>
        </p:nvPicPr>
        <p:blipFill>
          <a:blip r:embed="rId9" cstate="print"/>
          <a:stretch>
            <a:fillRect/>
          </a:stretch>
        </p:blipFill>
        <p:spPr>
          <a:xfrm>
            <a:off x="10196523" y="6437085"/>
            <a:ext cx="1968290" cy="36687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2" Type="http://schemas.microsoft.com/office/2007/relationships/media" Target="../media/media10.wav"/><Relationship Id="rId1" Type="http://schemas.openxmlformats.org/officeDocument/2006/relationships/tags" Target="../tags/tag7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av"/><Relationship Id="rId2" Type="http://schemas.microsoft.com/office/2007/relationships/media" Target="../media/media11.wav"/><Relationship Id="rId1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av"/><Relationship Id="rId2" Type="http://schemas.microsoft.com/office/2007/relationships/media" Target="../media/media12.wav"/><Relationship Id="rId1" Type="http://schemas.openxmlformats.org/officeDocument/2006/relationships/tags" Target="../tags/tag9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av"/><Relationship Id="rId2" Type="http://schemas.microsoft.com/office/2007/relationships/media" Target="../media/media13.wav"/><Relationship Id="rId1" Type="http://schemas.openxmlformats.org/officeDocument/2006/relationships/tags" Target="../tags/tag10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wav"/><Relationship Id="rId2" Type="http://schemas.microsoft.com/office/2007/relationships/media" Target="../media/media18.wav"/><Relationship Id="rId1" Type="http://schemas.openxmlformats.org/officeDocument/2006/relationships/tags" Target="../tags/tag11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2" Type="http://schemas.microsoft.com/office/2007/relationships/media" Target="../media/media3.wav"/><Relationship Id="rId1" Type="http://schemas.openxmlformats.org/officeDocument/2006/relationships/tags" Target="../tags/tag1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2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3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2" Type="http://schemas.microsoft.com/office/2007/relationships/media" Target="../media/media8.wav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444074" y="1015661"/>
            <a:ext cx="8128000" cy="3662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40000"/>
              </a:spcBef>
            </a:pPr>
            <a:r>
              <a:rPr lang="zh-CN" altLang="en-US" sz="4000" b="1" dirty="0">
                <a:solidFill>
                  <a:srgbClr val="003300"/>
                </a:solidFill>
              </a:rPr>
              <a:t>第九章    数据库安全</a:t>
            </a:r>
            <a:endParaRPr lang="zh-CN" altLang="en-US" sz="4000" b="1" dirty="0">
              <a:solidFill>
                <a:srgbClr val="FF6600"/>
              </a:solidFill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zh-CN" sz="3200" b="1" dirty="0"/>
              <a:t>	9.1 </a:t>
            </a:r>
            <a:r>
              <a:rPr lang="zh-CN" altLang="en-US" sz="3200" b="1" dirty="0"/>
              <a:t>数据库安全性概述</a:t>
            </a:r>
            <a:endParaRPr lang="en-US" altLang="zh-CN" sz="3200" b="1" dirty="0"/>
          </a:p>
          <a:p>
            <a:pPr eaLnBrk="1" hangingPunct="1">
              <a:spcBef>
                <a:spcPct val="50000"/>
              </a:spcBef>
            </a:pPr>
            <a:r>
              <a:rPr lang="en-US" altLang="zh-CN" sz="3200" b="1" dirty="0"/>
              <a:t>	9.2 </a:t>
            </a:r>
            <a:r>
              <a:rPr lang="zh-CN" altLang="en-US" sz="3200" b="1" dirty="0"/>
              <a:t>数据库安全控制</a:t>
            </a:r>
            <a:endParaRPr lang="en-US" altLang="zh-CN" sz="3200" b="1" dirty="0"/>
          </a:p>
          <a:p>
            <a:pPr eaLnBrk="1" hangingPunct="1">
              <a:spcBef>
                <a:spcPct val="50000"/>
              </a:spcBef>
            </a:pPr>
            <a:r>
              <a:rPr lang="en-US" altLang="zh-CN" sz="3200" b="1" dirty="0"/>
              <a:t>	</a:t>
            </a:r>
            <a:r>
              <a:rPr lang="en-US" altLang="zh-CN" sz="3200" b="1" dirty="0">
                <a:solidFill>
                  <a:srgbClr val="FF0000"/>
                </a:solidFill>
              </a:rPr>
              <a:t>9.3 MYSQL </a:t>
            </a:r>
            <a:r>
              <a:rPr lang="zh-CN" altLang="en-US" sz="3200" b="1" dirty="0">
                <a:solidFill>
                  <a:srgbClr val="FF0000"/>
                </a:solidFill>
              </a:rPr>
              <a:t>安全性</a:t>
            </a:r>
            <a:endParaRPr lang="en-US" altLang="zh-CN" sz="3200" b="1" dirty="0">
              <a:solidFill>
                <a:srgbClr val="FF0000"/>
              </a:solidFill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zh-CN" sz="3200" dirty="0"/>
              <a:t>        </a:t>
            </a:r>
            <a:r>
              <a:rPr lang="en-US" altLang="zh-CN" sz="3200" b="1" dirty="0">
                <a:sym typeface="+mn-ea"/>
              </a:rPr>
              <a:t>9.4 SQL Server</a:t>
            </a:r>
            <a:r>
              <a:rPr lang="zh-CN" altLang="en-US" sz="3200" b="1" dirty="0">
                <a:sym typeface="+mn-ea"/>
              </a:rPr>
              <a:t>安全性</a:t>
            </a:r>
            <a:r>
              <a:rPr lang="en-US" altLang="zh-CN" sz="3200" b="1" dirty="0">
                <a:sym typeface="+mn-ea"/>
              </a:rPr>
              <a:t>	 </a:t>
            </a:r>
            <a:endParaRPr lang="zh-CN" altLang="en-US" sz="3200" b="1" dirty="0">
              <a:sym typeface="+mn-ea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5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53"/>
    </mc:Choice>
    <mc:Fallback xmlns="">
      <p:transition spd="slow" advTm="23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758650"/>
            <a:ext cx="10972800" cy="59335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b="1" dirty="0">
                <a:solidFill>
                  <a:srgbClr val="FF0000"/>
                </a:solidFill>
              </a:rPr>
              <a:t>删除用户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①DROP USER &lt;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用户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1&gt; [ , &lt;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用户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2&gt; ]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…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【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例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】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DROP USER ' user1'@'localhost'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；</a:t>
            </a:r>
          </a:p>
          <a:p>
            <a:pPr marL="0" indent="0">
              <a:buNone/>
            </a:pPr>
            <a:r>
              <a:rPr kumimoji="1" lang="zh-CN" altLang="en-US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</a:p>
          <a:p>
            <a:pPr marL="0" lvl="0" indent="0">
              <a:buNone/>
            </a:pP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DROP USER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语句必须拥有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en-US" altLang="zh-CN" sz="2400" b="1" dirty="0" err="1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 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数据库的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DELETE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权限或全局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CREATE USER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权限。</a:t>
            </a:r>
          </a:p>
          <a:p>
            <a:pPr marL="0" lvl="0" indent="0">
              <a:buNone/>
            </a:pP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DROP USER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语句的使用中，若没有明确地给出账户的主机名，则该主机名默认为“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%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”。</a:t>
            </a:r>
            <a:endParaRPr lang="en-US" altLang="zh-CN" sz="2400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buNone/>
            </a:pP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②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使用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DELETE 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语句直接删除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mysql.user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表中相应的用户信息。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【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例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】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DELETE FROM </a:t>
            </a:r>
            <a:r>
              <a:rPr kumimoji="1" lang="en-US" altLang="zh-CN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mysql.user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           WHERE Host='</a:t>
            </a:r>
            <a:r>
              <a:rPr kumimoji="1" lang="en-US" altLang="zh-CN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localhost'AND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User=' user1';</a:t>
            </a:r>
            <a:endParaRPr kumimoji="1" lang="zh-CN" altLang="zh-CN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400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说明：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必须拥有</a:t>
            </a:r>
            <a:r>
              <a:rPr kumimoji="1" lang="en-US" altLang="zh-CN" sz="2400" b="1" dirty="0" err="1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mysql.user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表的</a:t>
            </a:r>
            <a:r>
              <a:rPr kumimoji="1"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DELETE </a:t>
            </a:r>
            <a:r>
              <a:rPr kumimoji="1"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权限</a:t>
            </a:r>
            <a:endParaRPr lang="zh-CN" altLang="en-US" sz="2400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9.3.2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的用户管理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1642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02"/>
    </mc:Choice>
    <mc:Fallback xmlns="">
      <p:transition spd="slow" advTm="71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3092" y="852854"/>
            <a:ext cx="11939954" cy="6005145"/>
          </a:xfrm>
        </p:spPr>
        <p:txBody>
          <a:bodyPr/>
          <a:lstStyle/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1.</a:t>
            </a:r>
            <a:r>
              <a:rPr lang="zh-CN" altLang="zh-CN" b="1" dirty="0">
                <a:solidFill>
                  <a:srgbClr val="FF0000"/>
                </a:solidFill>
              </a:rPr>
              <a:t>给用户授权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GRANT </a:t>
            </a:r>
            <a:r>
              <a:rPr lang="en-US" altLang="zh-CN" b="1" dirty="0" err="1">
                <a:solidFill>
                  <a:srgbClr val="FF0000"/>
                </a:solidFill>
              </a:rPr>
              <a:t>priv_type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/>
              <a:t>[(</a:t>
            </a:r>
            <a:r>
              <a:rPr lang="en-US" altLang="zh-CN" b="1" dirty="0" err="1"/>
              <a:t>column_list</a:t>
            </a:r>
            <a:r>
              <a:rPr lang="en-US" altLang="zh-CN" b="1" dirty="0"/>
              <a:t>)] ON </a:t>
            </a:r>
            <a:r>
              <a:rPr lang="en-US" altLang="zh-CN" b="1" dirty="0" err="1"/>
              <a:t>database.table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TO user </a:t>
            </a:r>
            <a:r>
              <a:rPr lang="en-US" altLang="zh-CN" b="1" dirty="0"/>
              <a:t>[IDENTIFIED BY  'password'][, user[IDENTIFIED BY  'password']] ...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b="1" dirty="0"/>
              <a:t>[WITH </a:t>
            </a:r>
            <a:r>
              <a:rPr lang="en-US" altLang="zh-CN" b="1" dirty="0" err="1"/>
              <a:t>with_option</a:t>
            </a:r>
            <a:r>
              <a:rPr lang="en-US" altLang="zh-CN" b="1" dirty="0"/>
              <a:t> [</a:t>
            </a:r>
            <a:r>
              <a:rPr lang="en-US" altLang="zh-CN" b="1" dirty="0" err="1"/>
              <a:t>with_option</a:t>
            </a:r>
            <a:r>
              <a:rPr lang="en-US" altLang="zh-CN" b="1" dirty="0"/>
              <a:t>]...]</a:t>
            </a:r>
            <a:endParaRPr lang="zh-CN" altLang="zh-CN" b="1" dirty="0"/>
          </a:p>
          <a:p>
            <a:pPr marL="0" indent="0">
              <a:buNone/>
            </a:pPr>
            <a:r>
              <a:rPr lang="en-US" altLang="zh-CN" b="1" dirty="0" err="1">
                <a:solidFill>
                  <a:srgbClr val="FF0000"/>
                </a:solidFill>
              </a:rPr>
              <a:t>with_option</a:t>
            </a:r>
            <a:r>
              <a:rPr lang="en-US" altLang="zh-CN" b="1" dirty="0">
                <a:solidFill>
                  <a:srgbClr val="FF0000"/>
                </a:solidFill>
              </a:rPr>
              <a:t> </a:t>
            </a:r>
            <a:r>
              <a:rPr lang="zh-CN" altLang="zh-CN" b="1" dirty="0">
                <a:solidFill>
                  <a:srgbClr val="FF0000"/>
                </a:solidFill>
              </a:rPr>
              <a:t>参数：</a:t>
            </a:r>
          </a:p>
          <a:p>
            <a:pPr lvl="0">
              <a:buFont typeface="Calibri" panose="020F0502020204030204" pitchFamily="34" charset="0"/>
              <a:buChar char="—"/>
            </a:pPr>
            <a:r>
              <a:rPr lang="en-US" altLang="zh-CN" sz="2400" b="1" dirty="0">
                <a:solidFill>
                  <a:srgbClr val="FF0000"/>
                </a:solidFill>
              </a:rPr>
              <a:t>GRANT OPTION</a:t>
            </a:r>
            <a:r>
              <a:rPr lang="zh-CN" altLang="zh-CN" sz="2400" b="1" dirty="0">
                <a:solidFill>
                  <a:srgbClr val="FF0000"/>
                </a:solidFill>
              </a:rPr>
              <a:t>：被授权的用户可以将这些权限赋予给别的用户；</a:t>
            </a:r>
          </a:p>
          <a:p>
            <a:pPr lvl="0">
              <a:buFont typeface="Calibri" panose="020F0502020204030204" pitchFamily="34" charset="0"/>
              <a:buChar char="—"/>
            </a:pPr>
            <a:r>
              <a:rPr lang="en-US" altLang="zh-CN" sz="2400" b="1" dirty="0"/>
              <a:t>MAX_QUERIES_PER_HOUR count</a:t>
            </a:r>
            <a:r>
              <a:rPr lang="zh-CN" altLang="zh-CN" sz="2400" b="1" dirty="0"/>
              <a:t>：设置每个小时可以允许执行</a:t>
            </a:r>
            <a:r>
              <a:rPr lang="en-US" altLang="zh-CN" sz="2400" b="1" dirty="0"/>
              <a:t> count </a:t>
            </a:r>
            <a:r>
              <a:rPr lang="zh-CN" altLang="zh-CN" sz="2400" b="1" dirty="0"/>
              <a:t>次查询；</a:t>
            </a:r>
          </a:p>
          <a:p>
            <a:pPr lvl="0">
              <a:buFont typeface="Calibri" panose="020F0502020204030204" pitchFamily="34" charset="0"/>
              <a:buChar char="—"/>
            </a:pPr>
            <a:r>
              <a:rPr lang="en-US" altLang="zh-CN" sz="2400" b="1" dirty="0"/>
              <a:t>MAX_UPDATES_PER_HOUR count</a:t>
            </a:r>
            <a:r>
              <a:rPr lang="zh-CN" altLang="zh-CN" sz="2400" b="1" dirty="0"/>
              <a:t>：设置每个小时可以允许执行</a:t>
            </a:r>
            <a:r>
              <a:rPr lang="en-US" altLang="zh-CN" sz="2400" b="1" dirty="0"/>
              <a:t> count </a:t>
            </a:r>
            <a:r>
              <a:rPr lang="zh-CN" altLang="zh-CN" sz="2400" b="1" dirty="0"/>
              <a:t>次更新；</a:t>
            </a:r>
          </a:p>
          <a:p>
            <a:pPr lvl="0">
              <a:buFont typeface="Calibri" panose="020F0502020204030204" pitchFamily="34" charset="0"/>
              <a:buChar char="—"/>
            </a:pPr>
            <a:r>
              <a:rPr lang="en-US" altLang="zh-CN" sz="2400" b="1" dirty="0"/>
              <a:t>MAX_CONNECTIONS_PER_HOUR count</a:t>
            </a:r>
            <a:r>
              <a:rPr lang="zh-CN" altLang="zh-CN" sz="2400" b="1" dirty="0"/>
              <a:t>：设置每小时可以建立</a:t>
            </a:r>
            <a:r>
              <a:rPr lang="en-US" altLang="zh-CN" sz="2400" b="1" dirty="0"/>
              <a:t> count </a:t>
            </a:r>
            <a:r>
              <a:rPr lang="zh-CN" altLang="zh-CN" sz="2400" b="1" dirty="0"/>
              <a:t>个连接</a:t>
            </a:r>
            <a:r>
              <a:rPr lang="en-US" altLang="zh-CN" sz="2400" b="1" dirty="0"/>
              <a:t>;</a:t>
            </a:r>
            <a:endParaRPr lang="zh-CN" altLang="zh-CN" sz="2400" b="1" dirty="0"/>
          </a:p>
          <a:p>
            <a:pPr lvl="0">
              <a:buFont typeface="Calibri" panose="020F0502020204030204" pitchFamily="34" charset="0"/>
              <a:buChar char="—"/>
            </a:pPr>
            <a:r>
              <a:rPr lang="en-US" altLang="zh-CN" sz="2400" b="1" dirty="0"/>
              <a:t>MAX_USER_CONNECTIONS count</a:t>
            </a:r>
            <a:r>
              <a:rPr lang="zh-CN" altLang="zh-CN" sz="2400" b="1" dirty="0"/>
              <a:t>：设置单个用户可以同时具有的</a:t>
            </a:r>
            <a:r>
              <a:rPr lang="en-US" altLang="zh-CN" sz="2400" b="1" dirty="0"/>
              <a:t> count </a:t>
            </a:r>
            <a:r>
              <a:rPr lang="zh-CN" altLang="zh-CN" sz="2400" b="1" dirty="0"/>
              <a:t>个连接。</a:t>
            </a:r>
          </a:p>
          <a:p>
            <a:pPr marL="0" indent="0">
              <a:buNone/>
            </a:pPr>
            <a:r>
              <a:rPr lang="zh-CN" altLang="en-US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说明：</a:t>
            </a:r>
            <a:endParaRPr lang="en-US" altLang="zh-CN" sz="2400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buNone/>
            </a:pPr>
            <a:r>
              <a:rPr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如果权限被授予给一个不存在的用户，</a:t>
            </a:r>
            <a:r>
              <a:rPr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MySQL </a:t>
            </a:r>
            <a:r>
              <a:rPr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会自动执行一条</a:t>
            </a:r>
            <a:r>
              <a:rPr lang="en-US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CREATE USER </a:t>
            </a:r>
            <a:r>
              <a:rPr lang="zh-CN" altLang="zh-CN" sz="24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语句来创建这个用户，但同时必须为该用户设置密码。</a:t>
            </a:r>
            <a:endParaRPr lang="zh-CN" altLang="en-US" sz="2400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的权限管理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571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20"/>
    </mc:Choice>
    <mc:Fallback xmlns="">
      <p:transition spd="slow" advTm="51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871" y="967155"/>
            <a:ext cx="11621231" cy="5694902"/>
          </a:xfrm>
        </p:spPr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MySQL </a:t>
            </a:r>
            <a:r>
              <a:rPr lang="zh-CN" altLang="zh-CN" b="1" dirty="0"/>
              <a:t>中可以授予的权限：</a:t>
            </a:r>
          </a:p>
          <a:p>
            <a:pPr lvl="0">
              <a:lnSpc>
                <a:spcPct val="130000"/>
              </a:lnSpc>
              <a:buFont typeface="Calibri" panose="020F0502020204030204" pitchFamily="34" charset="0"/>
              <a:buChar char="—"/>
            </a:pPr>
            <a:r>
              <a:rPr lang="zh-CN" altLang="zh-CN" b="1" dirty="0">
                <a:solidFill>
                  <a:srgbClr val="FF0000"/>
                </a:solidFill>
                <a:latin typeface="+mn-ea"/>
              </a:rPr>
              <a:t>列权限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:</a:t>
            </a:r>
            <a:r>
              <a:rPr lang="en-US" altLang="zh-CN" b="1" dirty="0"/>
              <a:t>SELECT</a:t>
            </a:r>
            <a:r>
              <a:rPr lang="zh-CN" altLang="zh-CN" b="1" dirty="0"/>
              <a:t>、</a:t>
            </a:r>
            <a:r>
              <a:rPr lang="en-US" altLang="zh-CN" b="1" dirty="0"/>
              <a:t>INSERT </a:t>
            </a:r>
            <a:r>
              <a:rPr lang="zh-CN" altLang="zh-CN" b="1" dirty="0"/>
              <a:t>和</a:t>
            </a:r>
            <a:r>
              <a:rPr lang="en-US" altLang="zh-CN" b="1" dirty="0"/>
              <a:t> UPDATE</a:t>
            </a:r>
            <a:r>
              <a:rPr lang="zh-CN" altLang="zh-CN" b="1" dirty="0"/>
              <a:t>。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—</a:t>
            </a:r>
            <a:r>
              <a:rPr lang="zh-CN" altLang="zh-CN" b="1" dirty="0">
                <a:solidFill>
                  <a:srgbClr val="FF0000"/>
                </a:solidFill>
                <a:latin typeface="+mn-ea"/>
              </a:rPr>
              <a:t>表权限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：</a:t>
            </a:r>
            <a:r>
              <a:rPr lang="en-US" altLang="zh-CN" b="1" dirty="0"/>
              <a:t>SELECT</a:t>
            </a:r>
            <a:r>
              <a:rPr lang="zh-CN" altLang="en-US" b="1" dirty="0"/>
              <a:t>、</a:t>
            </a:r>
            <a:r>
              <a:rPr lang="en-US" altLang="zh-CN" b="1" dirty="0"/>
              <a:t>INSERT</a:t>
            </a:r>
            <a:r>
              <a:rPr lang="zh-CN" altLang="en-US" b="1" dirty="0"/>
              <a:t>、</a:t>
            </a:r>
            <a:r>
              <a:rPr lang="en-US" altLang="zh-CN" b="1" dirty="0"/>
              <a:t>DELETE</a:t>
            </a:r>
            <a:r>
              <a:rPr lang="zh-CN" altLang="en-US" b="1" dirty="0"/>
              <a:t>、</a:t>
            </a:r>
            <a:r>
              <a:rPr lang="en-US" altLang="zh-CN" b="1" dirty="0"/>
              <a:t>DROP</a:t>
            </a:r>
            <a:r>
              <a:rPr lang="zh-CN" altLang="en-US" b="1" dirty="0"/>
              <a:t>、</a:t>
            </a:r>
            <a:r>
              <a:rPr lang="en-US" altLang="zh-CN" b="1" dirty="0"/>
              <a:t>UPDATE</a:t>
            </a:r>
            <a:r>
              <a:rPr lang="zh-CN" altLang="en-US" b="1" dirty="0"/>
              <a:t>、</a:t>
            </a:r>
            <a:r>
              <a:rPr lang="en-US" altLang="zh-CN" b="1" dirty="0"/>
              <a:t>ALTER</a:t>
            </a:r>
            <a:r>
              <a:rPr lang="zh-CN" altLang="en-US" b="1" dirty="0"/>
              <a:t>、</a:t>
            </a:r>
            <a:r>
              <a:rPr lang="en-US" altLang="zh-CN" b="1" dirty="0"/>
              <a:t>REFERENCES</a:t>
            </a:r>
            <a:r>
              <a:rPr lang="zh-CN" altLang="en-US" b="1" dirty="0"/>
              <a:t>、</a:t>
            </a:r>
            <a:r>
              <a:rPr lang="en-US" altLang="zh-CN" b="1" dirty="0"/>
              <a:t>CREATE</a:t>
            </a:r>
            <a:r>
              <a:rPr lang="zh-CN" altLang="en-US" b="1" dirty="0"/>
              <a:t>、</a:t>
            </a:r>
            <a:r>
              <a:rPr lang="en-US" altLang="zh-CN" b="1" dirty="0"/>
              <a:t>INDEX</a:t>
            </a:r>
            <a:r>
              <a:rPr lang="zh-CN" altLang="en-US" b="1" dirty="0"/>
              <a:t>、</a:t>
            </a:r>
            <a:r>
              <a:rPr lang="en-US" altLang="zh-CN" b="1" dirty="0">
                <a:solidFill>
                  <a:srgbClr val="FF0000"/>
                </a:solidFill>
              </a:rPr>
              <a:t>ALL PRIVILEGES /</a:t>
            </a:r>
            <a:r>
              <a:rPr lang="zh-CN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ALL/SUPER</a:t>
            </a:r>
            <a:endParaRPr lang="en-US" altLang="zh-CN" b="1" dirty="0">
              <a:solidFill>
                <a:srgbClr val="FF0000"/>
              </a:solidFill>
              <a:latin typeface="+mn-ea"/>
            </a:endParaRPr>
          </a:p>
          <a:p>
            <a:pPr lvl="0">
              <a:lnSpc>
                <a:spcPct val="130000"/>
              </a:lnSpc>
              <a:buFont typeface="Calibri" panose="020F0502020204030204" pitchFamily="34" charset="0"/>
              <a:buChar char="—"/>
            </a:pPr>
            <a:r>
              <a:rPr lang="zh-CN" altLang="zh-CN" b="1" dirty="0">
                <a:solidFill>
                  <a:srgbClr val="FF0000"/>
                </a:solidFill>
                <a:latin typeface="+mn-ea"/>
              </a:rPr>
              <a:t>数据库权限</a:t>
            </a:r>
            <a:r>
              <a:rPr lang="en-US" altLang="zh-CN" b="1" dirty="0">
                <a:solidFill>
                  <a:srgbClr val="FF0000"/>
                </a:solidFill>
                <a:latin typeface="+mn-ea"/>
              </a:rPr>
              <a:t>:</a:t>
            </a:r>
            <a:r>
              <a:rPr lang="en-US" altLang="zh-CN" b="1" dirty="0"/>
              <a:t> SELECT</a:t>
            </a:r>
            <a:r>
              <a:rPr lang="zh-CN" altLang="en-US" b="1" dirty="0"/>
              <a:t>、</a:t>
            </a:r>
            <a:r>
              <a:rPr lang="en-US" altLang="zh-CN" b="1" dirty="0"/>
              <a:t>INSERT</a:t>
            </a:r>
            <a:r>
              <a:rPr lang="zh-CN" altLang="en-US" b="1" dirty="0"/>
              <a:t>、</a:t>
            </a:r>
            <a:r>
              <a:rPr lang="en-US" altLang="zh-CN" b="1" dirty="0"/>
              <a:t>DELETE</a:t>
            </a:r>
            <a:r>
              <a:rPr lang="zh-CN" altLang="en-US" b="1" dirty="0"/>
              <a:t>、</a:t>
            </a:r>
            <a:r>
              <a:rPr lang="en-US" altLang="zh-CN" b="1" dirty="0"/>
              <a:t>DROP</a:t>
            </a:r>
            <a:r>
              <a:rPr lang="zh-CN" altLang="en-US" b="1" dirty="0"/>
              <a:t>、</a:t>
            </a:r>
            <a:r>
              <a:rPr lang="en-US" altLang="zh-CN" b="1" dirty="0"/>
              <a:t>UPDATE</a:t>
            </a:r>
            <a:r>
              <a:rPr lang="zh-CN" altLang="en-US" b="1" dirty="0"/>
              <a:t>、</a:t>
            </a:r>
            <a:r>
              <a:rPr lang="en-US" altLang="zh-CN" b="1" dirty="0"/>
              <a:t>ALTER</a:t>
            </a:r>
            <a:r>
              <a:rPr lang="zh-CN" altLang="en-US" b="1" dirty="0"/>
              <a:t>、</a:t>
            </a:r>
            <a:r>
              <a:rPr lang="en-US" altLang="zh-CN" b="1" dirty="0"/>
              <a:t>REFERENCES</a:t>
            </a:r>
            <a:r>
              <a:rPr lang="zh-CN" altLang="en-US" b="1" dirty="0"/>
              <a:t>、</a:t>
            </a:r>
            <a:r>
              <a:rPr lang="en-US" altLang="zh-CN" b="1" dirty="0"/>
              <a:t>CREATE</a:t>
            </a:r>
            <a:r>
              <a:rPr lang="zh-CN" altLang="en-US" b="1" dirty="0"/>
              <a:t>、</a:t>
            </a:r>
            <a:r>
              <a:rPr lang="en-US" altLang="zh-CN" b="1" dirty="0"/>
              <a:t>INDEX</a:t>
            </a:r>
            <a:r>
              <a:rPr lang="zh-CN" altLang="en-US" b="1" dirty="0"/>
              <a:t>、</a:t>
            </a:r>
            <a:r>
              <a:rPr lang="en-US" altLang="zh-CN" b="1" dirty="0"/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ALL PRIVILEGES /</a:t>
            </a:r>
            <a:r>
              <a:rPr lang="zh-CN" altLang="zh-CN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ALL/SUPER…………</a:t>
            </a:r>
          </a:p>
          <a:p>
            <a:pPr lvl="0">
              <a:lnSpc>
                <a:spcPct val="130000"/>
              </a:lnSpc>
              <a:buFont typeface="Calibri" panose="020F0502020204030204" pitchFamily="34" charset="0"/>
              <a:buChar char="—"/>
            </a:pPr>
            <a:r>
              <a:rPr lang="zh-CN" altLang="zh-CN" b="1" dirty="0">
                <a:solidFill>
                  <a:srgbClr val="FF0000"/>
                </a:solidFill>
                <a:latin typeface="+mn-ea"/>
              </a:rPr>
              <a:t>用户权限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，</a:t>
            </a:r>
            <a:r>
              <a:rPr lang="zh-CN" altLang="zh-CN" b="1" dirty="0">
                <a:latin typeface="+mn-ea"/>
              </a:rPr>
              <a:t>数据库权限</a:t>
            </a:r>
            <a:r>
              <a:rPr lang="en-US" altLang="zh-CN" b="1" dirty="0"/>
              <a:t>+CREATE USER+SHOW DATABASES</a:t>
            </a:r>
            <a:endParaRPr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的权限管理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656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51"/>
    </mc:Choice>
    <mc:Fallback xmlns="">
      <p:transition spd="slow" advTm="44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871" y="791308"/>
            <a:ext cx="11751861" cy="6066691"/>
          </a:xfrm>
        </p:spPr>
        <p:txBody>
          <a:bodyPr/>
          <a:lstStyle/>
          <a:p>
            <a:pPr marL="0" indent="0">
              <a:buNone/>
            </a:pPr>
            <a:r>
              <a:rPr lang="zh-CN" altLang="zh-CN" b="1" dirty="0"/>
              <a:t>【例】①创建新用户</a:t>
            </a:r>
            <a:r>
              <a:rPr lang="en-US" altLang="zh-CN" b="1" dirty="0"/>
              <a:t>test2</a:t>
            </a:r>
            <a:r>
              <a:rPr lang="zh-CN" altLang="zh-CN" b="1" dirty="0"/>
              <a:t>，密码为</a:t>
            </a:r>
            <a:r>
              <a:rPr lang="en-US" altLang="zh-CN" b="1" dirty="0"/>
              <a:t>test2,</a:t>
            </a:r>
            <a:r>
              <a:rPr lang="zh-CN" altLang="zh-CN" b="1" dirty="0"/>
              <a:t>只能从本地进行连接。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  CREATE USER 'test2'@'localhost' IDENTIFIED BY 'test2';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zh-CN" b="1" dirty="0"/>
              <a:t>②从</a:t>
            </a:r>
            <a:r>
              <a:rPr lang="en-US" altLang="zh-CN" b="1" dirty="0"/>
              <a:t>user</a:t>
            </a:r>
            <a:r>
              <a:rPr lang="zh-CN" altLang="zh-CN" b="1" dirty="0"/>
              <a:t>表中查看</a:t>
            </a:r>
            <a:r>
              <a:rPr lang="en-US" altLang="zh-CN" b="1" dirty="0"/>
              <a:t>test2</a:t>
            </a:r>
            <a:r>
              <a:rPr lang="zh-CN" altLang="zh-CN" b="1" dirty="0"/>
              <a:t>的用户权限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  SELECT * FROM USER WHERE User='test2';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zh-CN" dirty="0"/>
          </a:p>
          <a:p>
            <a:pPr marL="0" indent="0">
              <a:buNone/>
            </a:pPr>
            <a:r>
              <a:rPr lang="zh-CN" altLang="zh-CN" b="1" dirty="0"/>
              <a:t>③给</a:t>
            </a:r>
            <a:r>
              <a:rPr lang="en-US" altLang="zh-CN" b="1" dirty="0"/>
              <a:t>test2</a:t>
            </a:r>
            <a:r>
              <a:rPr lang="zh-CN" altLang="zh-CN" b="1" dirty="0"/>
              <a:t>赋予可以在所有数据库上执行所有操作的权限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 GRANT ALL PRIVILEGES ON *.* TO test2@localhost;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zh-CN" b="1" dirty="0"/>
              <a:t>可以发现除了</a:t>
            </a:r>
            <a:r>
              <a:rPr lang="en-US" altLang="zh-CN" b="1" dirty="0" err="1"/>
              <a:t>Grant_priv</a:t>
            </a:r>
            <a:r>
              <a:rPr lang="zh-CN" altLang="zh-CN" b="1" dirty="0"/>
              <a:t>权限外，所有权限在</a:t>
            </a:r>
            <a:r>
              <a:rPr lang="en-US" altLang="zh-CN" b="1" dirty="0"/>
              <a:t>user</a:t>
            </a:r>
            <a:r>
              <a:rPr lang="zh-CN" altLang="zh-CN" b="1" dirty="0"/>
              <a:t>表里面都是</a:t>
            </a:r>
            <a:r>
              <a:rPr lang="en-US" altLang="zh-CN" b="1" dirty="0"/>
              <a:t>Y.</a:t>
            </a:r>
            <a:endParaRPr lang="zh-CN" altLang="zh-CN" b="1" dirty="0"/>
          </a:p>
          <a:p>
            <a:pPr marL="0" indent="0">
              <a:buNone/>
            </a:pPr>
            <a:r>
              <a:rPr lang="zh-CN" altLang="zh-CN" b="1" dirty="0"/>
              <a:t>④ 增加对</a:t>
            </a:r>
            <a:r>
              <a:rPr lang="en-US" altLang="zh-CN" b="1" dirty="0"/>
              <a:t>test2</a:t>
            </a:r>
            <a:r>
              <a:rPr lang="zh-CN" altLang="zh-CN" b="1" dirty="0"/>
              <a:t>的</a:t>
            </a:r>
            <a:r>
              <a:rPr lang="en-US" altLang="zh-CN" b="1" dirty="0"/>
              <a:t>grant</a:t>
            </a:r>
            <a:r>
              <a:rPr lang="zh-CN" altLang="zh-CN" b="1" dirty="0"/>
              <a:t>权限</a:t>
            </a:r>
          </a:p>
          <a:p>
            <a:pPr marL="0" indent="0"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    GRANT ALL PRIVILEGES ON *.* TO test2@localhost WITH GRANT OPTION;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zh-CN" b="1" dirty="0"/>
              <a:t>当用户</a:t>
            </a:r>
            <a:r>
              <a:rPr lang="en-US" altLang="zh-CN" b="1" dirty="0"/>
              <a:t>test2</a:t>
            </a:r>
            <a:r>
              <a:rPr lang="zh-CN" altLang="zh-CN" b="1" dirty="0"/>
              <a:t>登录时，可以将相关权限转赋给其他用户。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的权限管理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图片 7"/>
          <p:cNvPicPr/>
          <p:nvPr/>
        </p:nvPicPr>
        <p:blipFill>
          <a:blip r:embed="rId5"/>
          <a:stretch>
            <a:fillRect/>
          </a:stretch>
        </p:blipFill>
        <p:spPr>
          <a:xfrm>
            <a:off x="610060" y="2876353"/>
            <a:ext cx="11250763" cy="728493"/>
          </a:xfrm>
          <a:prstGeom prst="rect">
            <a:avLst/>
          </a:prstGeom>
        </p:spPr>
      </p:pic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447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02"/>
    </mc:Choice>
    <mc:Fallback xmlns="">
      <p:transition spd="slow" advTm="77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6796" y="747346"/>
            <a:ext cx="11878408" cy="6110654"/>
          </a:xfrm>
        </p:spPr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2.</a:t>
            </a:r>
            <a:r>
              <a:rPr lang="zh-CN" altLang="zh-CN" b="1" dirty="0">
                <a:solidFill>
                  <a:srgbClr val="FF0000"/>
                </a:solidFill>
              </a:rPr>
              <a:t>查看用户权限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—</a:t>
            </a:r>
            <a:r>
              <a:rPr lang="zh-CN" altLang="zh-CN" b="1" dirty="0"/>
              <a:t>通过查看</a:t>
            </a:r>
            <a:r>
              <a:rPr lang="en-US" altLang="zh-CN" b="1" dirty="0"/>
              <a:t> </a:t>
            </a:r>
            <a:r>
              <a:rPr lang="en-US" altLang="zh-CN" b="1" dirty="0" err="1"/>
              <a:t>mysql.user</a:t>
            </a:r>
            <a:r>
              <a:rPr lang="en-US" altLang="zh-CN" b="1" dirty="0"/>
              <a:t> </a:t>
            </a:r>
            <a:r>
              <a:rPr lang="zh-CN" altLang="zh-CN" b="1" dirty="0"/>
              <a:t>表中的数据记录来查看相应的用户权限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SELECT * FROM </a:t>
            </a:r>
            <a:r>
              <a:rPr lang="en-US" altLang="zh-CN" b="1" dirty="0" err="1">
                <a:solidFill>
                  <a:srgbClr val="FF0000"/>
                </a:solidFill>
              </a:rPr>
              <a:t>mysql.user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—</a:t>
            </a:r>
            <a:r>
              <a:rPr lang="zh-CN" altLang="zh-CN" b="1" dirty="0"/>
              <a:t>使用</a:t>
            </a:r>
            <a:r>
              <a:rPr lang="en-US" altLang="zh-CN" b="1" dirty="0"/>
              <a:t> SHOW GRANTS </a:t>
            </a:r>
            <a:r>
              <a:rPr lang="zh-CN" altLang="zh-CN" b="1" dirty="0"/>
              <a:t>语句查询用户的权限。</a:t>
            </a:r>
            <a:endParaRPr lang="en-US" altLang="zh-CN" b="1" dirty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【</a:t>
            </a:r>
            <a:r>
              <a:rPr lang="zh-CN" altLang="en-US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SHOW GRANTS FOR 'test2'@'localhost';</a:t>
            </a:r>
            <a:endParaRPr lang="zh-CN" altLang="zh-CN" b="1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的权限管理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38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33"/>
    </mc:Choice>
    <mc:Fallback xmlns="">
      <p:transition spd="slow" advTm="26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728" y="836526"/>
            <a:ext cx="11528809" cy="5835579"/>
          </a:xfrm>
        </p:spPr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3.</a:t>
            </a:r>
            <a:r>
              <a:rPr lang="zh-CN" altLang="zh-CN" b="1" dirty="0">
                <a:solidFill>
                  <a:srgbClr val="FF0000"/>
                </a:solidFill>
              </a:rPr>
              <a:t>收回用户权限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b="1" dirty="0"/>
              <a:t>①</a:t>
            </a:r>
            <a:r>
              <a:rPr lang="zh-CN" altLang="zh-CN" b="1" dirty="0"/>
              <a:t>收回用户某些特定的权限：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REVOKE </a:t>
            </a:r>
            <a:r>
              <a:rPr lang="en-US" altLang="zh-CN" b="1" dirty="0" err="1"/>
              <a:t>priv_type</a:t>
            </a:r>
            <a:r>
              <a:rPr lang="en-US" altLang="zh-CN" b="1" dirty="0"/>
              <a:t> [(</a:t>
            </a:r>
            <a:r>
              <a:rPr lang="en-US" altLang="zh-CN" b="1" dirty="0" err="1"/>
              <a:t>column_list</a:t>
            </a:r>
            <a:r>
              <a:rPr lang="en-US" altLang="zh-CN" b="1" dirty="0"/>
              <a:t>)] … ON </a:t>
            </a:r>
            <a:r>
              <a:rPr lang="en-US" altLang="zh-CN" b="1" dirty="0" err="1"/>
              <a:t>database.table</a:t>
            </a:r>
            <a:r>
              <a:rPr lang="en-US" altLang="zh-CN" b="1" dirty="0"/>
              <a:t>  FROM user [, user]…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【</a:t>
            </a:r>
            <a:r>
              <a:rPr lang="zh-CN" altLang="en-US" b="1" dirty="0"/>
              <a:t>例</a:t>
            </a:r>
            <a:r>
              <a:rPr lang="en-US" altLang="zh-CN" b="1" dirty="0"/>
              <a:t>】 </a:t>
            </a:r>
            <a:r>
              <a:rPr lang="en-US" altLang="zh-CN" b="1" dirty="0">
                <a:solidFill>
                  <a:srgbClr val="FF0000"/>
                </a:solidFill>
              </a:rPr>
              <a:t>REVOKE INSERT ON *.* FROM  'test2' @'localhost';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zh-CN" altLang="en-US" b="1" dirty="0"/>
              <a:t>②</a:t>
            </a:r>
            <a:r>
              <a:rPr lang="zh-CN" altLang="zh-CN" b="1" dirty="0"/>
              <a:t>删除特定用户的所有权限</a:t>
            </a:r>
            <a:endParaRPr lang="en-US" altLang="zh-CN" b="1" dirty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REVOKE ALL PRIVILEGES, GRANT OPTION FROM user [, user] ...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b="1" dirty="0"/>
              <a:t>【</a:t>
            </a:r>
            <a:r>
              <a:rPr lang="zh-CN" altLang="en-US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REVOKE ALL PRIVILEGES, GRANT OPTION FROM  'test2' @'localhost';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的权限管理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48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16"/>
    </mc:Choice>
    <mc:Fallback xmlns="">
      <p:transition spd="slow" advTm="27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1374" y="739809"/>
            <a:ext cx="11729252" cy="6032779"/>
          </a:xfrm>
        </p:spPr>
        <p:txBody>
          <a:bodyPr/>
          <a:lstStyle/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1.</a:t>
            </a:r>
            <a:r>
              <a:rPr lang="zh-CN" altLang="zh-CN" b="1" dirty="0">
                <a:solidFill>
                  <a:srgbClr val="FF0000"/>
                </a:solidFill>
              </a:rPr>
              <a:t>创建角色</a:t>
            </a:r>
            <a:r>
              <a:rPr lang="en-US" altLang="zh-CN" b="1" dirty="0"/>
              <a:t>  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 CREATE ROLE '</a:t>
            </a:r>
            <a:r>
              <a:rPr lang="en-US" altLang="zh-CN" b="1" dirty="0" err="1"/>
              <a:t>role_name</a:t>
            </a:r>
            <a:r>
              <a:rPr lang="en-US" altLang="zh-CN" b="1" dirty="0"/>
              <a:t>'[@'</a:t>
            </a:r>
            <a:r>
              <a:rPr lang="en-US" altLang="zh-CN" b="1" dirty="0" err="1"/>
              <a:t>host_name</a:t>
            </a:r>
            <a:r>
              <a:rPr lang="en-US" altLang="zh-CN" b="1" dirty="0"/>
              <a:t>'] [,'</a:t>
            </a:r>
            <a:r>
              <a:rPr lang="en-US" altLang="zh-CN" b="1" dirty="0" err="1"/>
              <a:t>role_name</a:t>
            </a:r>
            <a:r>
              <a:rPr lang="en-US" altLang="zh-CN" b="1" dirty="0"/>
              <a:t>'[@'</a:t>
            </a:r>
            <a:r>
              <a:rPr lang="en-US" altLang="zh-CN" b="1" dirty="0" err="1"/>
              <a:t>host_name</a:t>
            </a:r>
            <a:r>
              <a:rPr lang="en-US" altLang="zh-CN" b="1" dirty="0"/>
              <a:t>']]...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zh-CN" altLang="zh-CN" b="1" dirty="0"/>
              <a:t>如果</a:t>
            </a:r>
            <a:r>
              <a:rPr lang="en-US" altLang="zh-CN" b="1" dirty="0"/>
              <a:t> </a:t>
            </a:r>
            <a:r>
              <a:rPr lang="en-US" altLang="zh-CN" b="1" dirty="0" err="1"/>
              <a:t>host_name</a:t>
            </a:r>
            <a:r>
              <a:rPr lang="zh-CN" altLang="zh-CN" b="1" dirty="0"/>
              <a:t>省略，默认为</a:t>
            </a:r>
            <a:r>
              <a:rPr lang="en-US" altLang="zh-CN" b="1" dirty="0"/>
              <a:t>% 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CREATE ROLE '</a:t>
            </a:r>
            <a:r>
              <a:rPr lang="en-US" altLang="zh-CN" b="1" dirty="0" err="1">
                <a:solidFill>
                  <a:srgbClr val="FF0000"/>
                </a:solidFill>
              </a:rPr>
              <a:t>students'@'localhost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2.</a:t>
            </a:r>
            <a:r>
              <a:rPr lang="zh-CN" altLang="zh-CN" b="1" dirty="0">
                <a:solidFill>
                  <a:srgbClr val="FF0000"/>
                </a:solidFill>
              </a:rPr>
              <a:t>给角色赋予权限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GRANT privileges ON </a:t>
            </a:r>
            <a:r>
              <a:rPr lang="en-US" altLang="zh-CN" b="1" dirty="0" err="1"/>
              <a:t>table_name</a:t>
            </a:r>
            <a:r>
              <a:rPr lang="en-US" altLang="zh-CN" b="1" dirty="0"/>
              <a:t> TO '</a:t>
            </a:r>
            <a:r>
              <a:rPr lang="en-US" altLang="zh-CN" b="1" dirty="0" err="1"/>
              <a:t>role_name</a:t>
            </a:r>
            <a:r>
              <a:rPr lang="en-US" altLang="zh-CN" b="1" dirty="0"/>
              <a:t>'[@'</a:t>
            </a:r>
            <a:r>
              <a:rPr lang="en-US" altLang="zh-CN" b="1" dirty="0" err="1"/>
              <a:t>host_name</a:t>
            </a:r>
            <a:r>
              <a:rPr lang="en-US" altLang="zh-CN" b="1" dirty="0"/>
              <a:t>'];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GRANT select ON *.* TO '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3.</a:t>
            </a:r>
            <a:r>
              <a:rPr lang="zh-CN" altLang="zh-CN" b="1" dirty="0"/>
              <a:t>查看角色的权限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SHOW GRANTS  FOR  &lt;</a:t>
            </a:r>
            <a:r>
              <a:rPr lang="zh-CN" altLang="zh-CN" b="1" dirty="0"/>
              <a:t>角色</a:t>
            </a:r>
            <a:r>
              <a:rPr lang="en-US" altLang="zh-CN" b="1" dirty="0"/>
              <a:t>&gt;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SHOW GRANTS for '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lang="zh-CN" altLang="zh-CN" dirty="0"/>
          </a:p>
          <a:p>
            <a:pPr marL="0" indent="0">
              <a:lnSpc>
                <a:spcPct val="120000"/>
              </a:lnSpc>
              <a:buNone/>
            </a:pPr>
            <a:endParaRPr lang="zh-CN" altLang="zh-CN" dirty="0"/>
          </a:p>
          <a:p>
            <a:pPr marL="0" indent="0">
              <a:lnSpc>
                <a:spcPct val="120000"/>
              </a:lnSpc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9.3.4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的角色管理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3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04"/>
    </mc:Choice>
    <mc:Fallback xmlns="">
      <p:transition spd="slow" advTm="71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4814" y="861647"/>
            <a:ext cx="12057185" cy="5917222"/>
          </a:xfrm>
        </p:spPr>
        <p:txBody>
          <a:bodyPr/>
          <a:lstStyle/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4. </a:t>
            </a:r>
            <a:r>
              <a:rPr lang="zh-CN" altLang="zh-CN" b="1" dirty="0">
                <a:solidFill>
                  <a:srgbClr val="FF0000"/>
                </a:solidFill>
              </a:rPr>
              <a:t>回收角色的权限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   REVOKE privileges ON </a:t>
            </a:r>
            <a:r>
              <a:rPr lang="en-US" altLang="zh-CN" b="1" dirty="0" err="1"/>
              <a:t>tablename</a:t>
            </a:r>
            <a:r>
              <a:rPr lang="en-US" altLang="zh-CN" b="1" dirty="0"/>
              <a:t> FROM '</a:t>
            </a:r>
            <a:r>
              <a:rPr lang="en-US" altLang="zh-CN" b="1" dirty="0" err="1"/>
              <a:t>rolename</a:t>
            </a:r>
            <a:r>
              <a:rPr lang="en-US" altLang="zh-CN" b="1" dirty="0"/>
              <a:t>';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REVOKE select on *.* FROM '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5.</a:t>
            </a:r>
            <a:r>
              <a:rPr lang="zh-CN" altLang="zh-CN" b="1" dirty="0">
                <a:solidFill>
                  <a:srgbClr val="FF0000"/>
                </a:solidFill>
              </a:rPr>
              <a:t>删除角色</a:t>
            </a:r>
            <a:r>
              <a:rPr lang="zh-CN" altLang="en-US" b="1" dirty="0"/>
              <a:t>：</a:t>
            </a:r>
            <a:r>
              <a:rPr lang="en-US" altLang="zh-CN" b="1" dirty="0"/>
              <a:t>DROP ROLE </a:t>
            </a:r>
            <a:r>
              <a:rPr lang="en-US" altLang="zh-CN" b="1" dirty="0" err="1"/>
              <a:t>role</a:t>
            </a:r>
            <a:r>
              <a:rPr lang="en-US" altLang="zh-CN" b="1" dirty="0"/>
              <a:t> [,role2]...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6.</a:t>
            </a:r>
            <a:r>
              <a:rPr lang="zh-CN" altLang="zh-CN" b="1" dirty="0">
                <a:solidFill>
                  <a:srgbClr val="FF0000"/>
                </a:solidFill>
              </a:rPr>
              <a:t>给用户赋予角色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r>
              <a:rPr lang="en-US" altLang="zh-CN" b="1" dirty="0"/>
              <a:t>GRANT role [,role2,...] TO user [,user2,...];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en-US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GRANT  test1@localhost to '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7.</a:t>
            </a:r>
            <a:r>
              <a:rPr lang="zh-CN" altLang="zh-CN" b="1" dirty="0">
                <a:solidFill>
                  <a:srgbClr val="FF0000"/>
                </a:solidFill>
              </a:rPr>
              <a:t>激活角色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r>
              <a:rPr lang="en-US" altLang="zh-CN" b="1" dirty="0"/>
              <a:t>SET DEFAULT ROLE &lt;</a:t>
            </a:r>
            <a:r>
              <a:rPr lang="zh-CN" altLang="zh-CN" b="1" dirty="0"/>
              <a:t>角色</a:t>
            </a:r>
            <a:r>
              <a:rPr lang="en-US" altLang="zh-CN" b="1" dirty="0"/>
              <a:t>&gt; TO &lt;</a:t>
            </a:r>
            <a:r>
              <a:rPr lang="zh-CN" altLang="zh-CN" b="1" dirty="0"/>
              <a:t>用户</a:t>
            </a:r>
            <a:r>
              <a:rPr lang="en-US" altLang="zh-CN" b="1" dirty="0"/>
              <a:t>&gt;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zh-CN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SET DEFAULT ROLE ALL TO '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';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>
                <a:solidFill>
                  <a:srgbClr val="FF0000"/>
                </a:solidFill>
              </a:rPr>
              <a:t>8.</a:t>
            </a:r>
            <a:r>
              <a:rPr lang="zh-CN" altLang="zh-CN" b="1" dirty="0">
                <a:solidFill>
                  <a:srgbClr val="FF0000"/>
                </a:solidFill>
              </a:rPr>
              <a:t>撤销用户的角色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r>
              <a:rPr lang="en-US" altLang="zh-CN" b="1" dirty="0"/>
              <a:t>REVOKE &lt;</a:t>
            </a:r>
            <a:r>
              <a:rPr lang="zh-CN" altLang="zh-CN" b="1" dirty="0"/>
              <a:t>角色</a:t>
            </a:r>
            <a:r>
              <a:rPr lang="en-US" altLang="zh-CN" b="1" dirty="0"/>
              <a:t>&gt; FROM &lt;</a:t>
            </a:r>
            <a:r>
              <a:rPr lang="zh-CN" altLang="zh-CN" b="1" dirty="0"/>
              <a:t>用户</a:t>
            </a:r>
            <a:r>
              <a:rPr lang="en-US" altLang="zh-CN" b="1" dirty="0"/>
              <a:t>&gt;</a:t>
            </a:r>
            <a:endParaRPr lang="zh-CN" altLang="zh-CN" b="1" dirty="0"/>
          </a:p>
          <a:p>
            <a:pPr marL="0" indent="0">
              <a:lnSpc>
                <a:spcPct val="114000"/>
              </a:lnSpc>
              <a:buNone/>
            </a:pPr>
            <a:r>
              <a:rPr lang="en-US" altLang="zh-CN" b="1" dirty="0"/>
              <a:t>【</a:t>
            </a:r>
            <a:r>
              <a:rPr lang="zh-CN" altLang="en-US" b="1" dirty="0"/>
              <a:t>例</a:t>
            </a:r>
            <a:r>
              <a:rPr lang="en-US" altLang="zh-CN" b="1" dirty="0"/>
              <a:t>】</a:t>
            </a:r>
            <a:r>
              <a:rPr lang="en-US" altLang="zh-CN" b="1" dirty="0">
                <a:solidFill>
                  <a:srgbClr val="FF0000"/>
                </a:solidFill>
              </a:rPr>
              <a:t>REVOKE </a:t>
            </a:r>
            <a:r>
              <a:rPr lang="en-US" altLang="zh-CN" b="1" dirty="0" err="1">
                <a:solidFill>
                  <a:srgbClr val="FF0000"/>
                </a:solidFill>
              </a:rPr>
              <a:t>student'@'localhost</a:t>
            </a:r>
            <a:r>
              <a:rPr lang="en-US" altLang="zh-CN" b="1" dirty="0">
                <a:solidFill>
                  <a:srgbClr val="FF0000"/>
                </a:solidFill>
              </a:rPr>
              <a:t>'  FROM  test2@localhost;</a:t>
            </a:r>
            <a:endParaRPr lang="zh-CN" altLang="zh-CN" b="1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9.3.4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的角色管理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45"/>
    </mc:Choice>
    <mc:Fallback xmlns="">
      <p:transition spd="slow" advTm="65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4" name="文本框 94"/>
          <p:cNvSpPr txBox="1">
            <a:spLocks noChangeArrowheads="1"/>
          </p:cNvSpPr>
          <p:nvPr/>
        </p:nvSpPr>
        <p:spPr bwMode="auto">
          <a:xfrm>
            <a:off x="245870" y="65515"/>
            <a:ext cx="5053997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小结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371965" y="858982"/>
            <a:ext cx="10985119" cy="170895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defTabSz="1600200">
              <a:lnSpc>
                <a:spcPct val="150000"/>
              </a:lnSpc>
              <a:spcAft>
                <a:spcPct val="35000"/>
              </a:spcAft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本小节我们学习了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的安全管理策略，包括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权限的工作原理、用户管理、权限管理、角色管理，同学们课后还需要通过实验来巩固所学的内容。</a:t>
            </a:r>
          </a:p>
        </p:txBody>
      </p:sp>
      <p:sp>
        <p:nvSpPr>
          <p:cNvPr id="2" name="矩形 1"/>
          <p:cNvSpPr/>
          <p:nvPr/>
        </p:nvSpPr>
        <p:spPr>
          <a:xfrm>
            <a:off x="4313693" y="3600884"/>
            <a:ext cx="36952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谢谢观看！</a:t>
            </a: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916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229349"/>
          </a:xfrm>
        </p:spPr>
        <p:txBody>
          <a:bodyPr/>
          <a:lstStyle/>
          <a:p>
            <a:pPr marL="228600" lvl="1" indent="0" algn="just" eaLnBrk="1" hangingPunct="1">
              <a:spcBef>
                <a:spcPct val="60000"/>
              </a:spcBef>
              <a:buClr>
                <a:schemeClr val="hlink"/>
              </a:buClr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MySQL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的权限系统通过下面两个阶段进行认证：</a:t>
            </a:r>
          </a:p>
          <a:p>
            <a:pPr marL="457200" lvl="1" indent="-457200" algn="just" eaLnBrk="1" hangingPunct="1">
              <a:spcBef>
                <a:spcPct val="60000"/>
              </a:spcBef>
              <a:buFont typeface="Wingdings" panose="05000000000000000000" pitchFamily="2" charset="2"/>
              <a:buChar char="l"/>
            </a:pP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身份认证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457200" lvl="1" indent="-457200" algn="just" eaLnBrk="1" hangingPunct="1">
              <a:spcBef>
                <a:spcPct val="60000"/>
              </a:spcBef>
              <a:buFont typeface="Wingdings" panose="05000000000000000000" pitchFamily="2" charset="2"/>
              <a:buChar char="l"/>
            </a:pP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对通过认证的合法的用户则赋予相应的权限</a:t>
            </a:r>
            <a:endParaRPr kumimoji="1" lang="zh-CN" altLang="en-US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9.3.1 MySQL</a:t>
            </a:r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权限系统的工作原理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8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00"/>
    </mc:Choice>
    <mc:Fallback xmlns="">
      <p:transition spd="slow" advTm="28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229349"/>
          </a:xfrm>
        </p:spPr>
        <p:txBody>
          <a:bodyPr/>
          <a:lstStyle/>
          <a:p>
            <a:pPr marL="457200" lvl="1" indent="-457200" algn="just" eaLnBrk="1" hangingPunct="1">
              <a:lnSpc>
                <a:spcPct val="150000"/>
              </a:lnSpc>
              <a:spcBef>
                <a:spcPct val="60000"/>
              </a:spcBef>
              <a:buFont typeface="Wingdings" panose="05000000000000000000" pitchFamily="2" charset="2"/>
              <a:buChar char="l"/>
            </a:pP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身份认证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   MySQL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通过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IP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地址和用户名联合进行身份认证，同样的一个用户名如果来自不同的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IP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地址，则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MySQL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将其视为不同的用户。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endParaRPr kumimoji="1" lang="en-US" altLang="zh-CN" b="1" dirty="0">
              <a:solidFill>
                <a:srgbClr val="000066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说明：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安装后默认创建的用户</a:t>
            </a:r>
            <a:r>
              <a:rPr kumimoji="1" lang="en-US" altLang="zh-CN" b="1" dirty="0" err="1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root@localhost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，表示用户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root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只能从本地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(localhost)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进行连接才可以通过认证，此用户从其他任何主机对数据库进行的连接都将被拒绝，除非安装时选择了（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Enable root access from remote machines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），那创建的就是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root@%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用户，就表示可以从任意主机通过</a:t>
            </a:r>
            <a:r>
              <a:rPr kumimoji="1" lang="en-US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root</a:t>
            </a:r>
            <a:r>
              <a:rPr kumimoji="1" lang="zh-CN" altLang="zh-CN" b="1" dirty="0">
                <a:solidFill>
                  <a:srgbClr val="000066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用户进行连接。</a:t>
            </a:r>
            <a:endParaRPr kumimoji="1" lang="en-US" altLang="zh-CN" b="1" dirty="0">
              <a:solidFill>
                <a:srgbClr val="000066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lv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9.3.1 MySQL</a:t>
            </a:r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权限系统的工作原理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104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94"/>
    </mc:Choice>
    <mc:Fallback xmlns="">
      <p:transition spd="slow" advTm="47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9407" y="866670"/>
            <a:ext cx="11388132" cy="5855677"/>
          </a:xfrm>
        </p:spPr>
        <p:txBody>
          <a:bodyPr/>
          <a:lstStyle/>
          <a:p>
            <a:pPr marL="457200" lvl="1" indent="-457200" algn="just" eaLnBrk="1" hangingPunct="1">
              <a:lnSpc>
                <a:spcPct val="130000"/>
              </a:lnSpc>
              <a:spcBef>
                <a:spcPts val="0"/>
              </a:spcBef>
              <a:buFont typeface="Wingdings" panose="05000000000000000000" pitchFamily="2" charset="2"/>
              <a:buChar char="l"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权限表的存取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对通过认证的合法的用户则赋予相应的权限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最重要的权限表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latin typeface="Tahoma" pitchFamily="34" charset="0"/>
                <a:ea typeface="宋体" panose="02010600030101010101" pitchFamily="2" charset="-122"/>
              </a:rPr>
              <a:t>— 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针对所有数据库的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权限，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39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个字段，分为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4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类：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用户列</a:t>
            </a: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安全列</a:t>
            </a: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资源控制列</a:t>
            </a: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权限列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— 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某个用户对一个数据库的权限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22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个字段，分为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2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类：</a:t>
            </a: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用户列、权限列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其他权限表：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— </a:t>
            </a:r>
            <a:r>
              <a:rPr kumimoji="1" lang="en-US" altLang="zh-CN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tables_priv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zh-CN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对单个表进行权限设置</a:t>
            </a:r>
            <a:endParaRPr kumimoji="1" lang="en-US" altLang="zh-CN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— </a:t>
            </a:r>
            <a:r>
              <a:rPr kumimoji="1" lang="en-US" altLang="zh-CN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columns_priv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zh-CN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对单个数据列进行权限设置</a:t>
            </a:r>
            <a:endParaRPr kumimoji="1" lang="en-US" altLang="zh-CN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— </a:t>
            </a:r>
            <a:r>
              <a:rPr kumimoji="1" lang="en-US" altLang="zh-CN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procs_priv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zh-CN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对存储过程和存储函数进行权限设置</a:t>
            </a:r>
            <a:endParaRPr kumimoji="1" lang="zh-CN" altLang="en-US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9.3.1 MySQL</a:t>
            </a:r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权限系统的工作原理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619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26"/>
    </mc:Choice>
    <mc:Fallback xmlns="">
      <p:transition spd="slow" advTm="55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896815"/>
            <a:ext cx="10972800" cy="5229349"/>
          </a:xfrm>
        </p:spPr>
        <p:txBody>
          <a:bodyPr/>
          <a:lstStyle/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当用户进行连接时，权限表的存取过程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分为两步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：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①先从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表中的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host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和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password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这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3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个字段中判断连接的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IP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、用户名和密码是否存在与表中，如果存在，则通过身份验证，否则拒绝连接。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②如果通过身份验证，则按照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tables_priv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columns_priv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这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4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个权限表的顺序得到数据库权限。在这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4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个权限表中，权限范围依次递减，全局权限覆盖局部权限。</a:t>
            </a:r>
          </a:p>
          <a:p>
            <a:pPr marL="0" indent="0">
              <a:buNone/>
            </a:pPr>
            <a:r>
              <a:rPr lang="zh-CN" altLang="en-US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小技巧：</a:t>
            </a:r>
            <a:r>
              <a:rPr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如果希望用户只对某个数据库有操作权限，可以先将</a:t>
            </a:r>
            <a:r>
              <a:rPr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user </a:t>
            </a:r>
            <a:r>
              <a:rPr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表中对应的权限设置为</a:t>
            </a:r>
            <a:r>
              <a:rPr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N</a:t>
            </a:r>
            <a:r>
              <a:rPr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，然后在</a:t>
            </a:r>
            <a:r>
              <a:rPr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b="1" dirty="0" err="1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db</a:t>
            </a:r>
            <a:r>
              <a:rPr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表中设置对应数据库的操作权限</a:t>
            </a:r>
            <a:r>
              <a:rPr lang="zh-CN" altLang="zh-CN" dirty="0">
                <a:solidFill>
                  <a:srgbClr val="2718EE"/>
                </a:solidFill>
              </a:rPr>
              <a:t>。</a:t>
            </a:r>
            <a:endParaRPr lang="en-US" altLang="zh-CN" dirty="0">
              <a:solidFill>
                <a:srgbClr val="2718EE"/>
              </a:solidFill>
            </a:endParaRPr>
          </a:p>
          <a:p>
            <a:pPr marL="0" lv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9.3.1 MySQL</a:t>
            </a:r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权限系统的工作原理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7297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82"/>
    </mc:Choice>
    <mc:Fallback xmlns="">
      <p:transition spd="slow" advTm="56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871" y="954593"/>
            <a:ext cx="11681522" cy="5171571"/>
          </a:xfrm>
        </p:spPr>
        <p:txBody>
          <a:bodyPr/>
          <a:lstStyle/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当用户通过权限认证，进行权限分配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的具体过程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: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①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先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检查全局权限表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，如果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user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中对应权限为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Y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，则此用户对所有数据库的权限都为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Y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，将不再检查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、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tables_priv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和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columns_priv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；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②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如果为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N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，则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到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表中检查此用户对应的具体数据库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，并得到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中为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Y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的权限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；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③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如果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db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中相应权限为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N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，则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检查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tables_priv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中此数据库对应的具体表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，取得表中为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Y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的权限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；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④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如果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tables_priv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中相应的权限为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N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，则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检查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columns_priv</a:t>
            </a:r>
            <a:r>
              <a:rPr kumimoji="1" lang="zh-CN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中此表对应的具体列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，取得列中为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Y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的权限。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9.3.1 MySQL</a:t>
            </a:r>
            <a:r>
              <a:rPr lang="zh-C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权限系统的工作原理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367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64"/>
    </mc:Choice>
    <mc:Fallback xmlns="">
      <p:transition spd="slow" advTm="57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871" y="663388"/>
            <a:ext cx="11751861" cy="6119249"/>
          </a:xfrm>
        </p:spPr>
        <p:txBody>
          <a:bodyPr/>
          <a:lstStyle/>
          <a:p>
            <a:pPr marL="457200" lvl="1" indent="-457200" algn="just" eaLnBrk="1" hangingPunct="1">
              <a:lnSpc>
                <a:spcPct val="130000"/>
              </a:lnSpc>
              <a:spcBef>
                <a:spcPts val="0"/>
              </a:spcBef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默认超级用户：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root</a:t>
            </a:r>
          </a:p>
          <a:p>
            <a:pPr marL="457200" lvl="1" indent="-457200" algn="just" eaLnBrk="1" hangingPunct="1">
              <a:lnSpc>
                <a:spcPct val="130000"/>
              </a:lnSpc>
              <a:spcBef>
                <a:spcPts val="0"/>
              </a:spcBef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创建新用户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①</a:t>
            </a:r>
            <a:r>
              <a:rPr kumimoji="1" lang="en-US" altLang="zh-CN" sz="2800" b="1" dirty="0">
                <a:latin typeface="Tahoma" pitchFamily="34" charset="0"/>
                <a:ea typeface="宋体" panose="02010600030101010101" pitchFamily="2" charset="-122"/>
              </a:rPr>
              <a:t>CREATE USER 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&lt;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用户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&gt; [ IDENTIFIED BY  'password' ]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                        [ ,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用户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[ IDENTIFIED BY  'password' ]]</a:t>
            </a:r>
            <a:endParaRPr kumimoji="1" lang="zh-CN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【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例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】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下列语句创建一个用户，用户名是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test1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，密码是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test1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，主机名是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localhost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。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  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CREATE USER 'test1'@'localhost' IDENTIFIED BY 'test1';</a:t>
            </a:r>
            <a:endParaRPr kumimoji="1" lang="zh-CN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【</a:t>
            </a:r>
            <a:r>
              <a:rPr kumimoji="1" lang="zh-CN" altLang="en-US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例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】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下列语句创建用户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test3, 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可以从任何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IP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进行连接。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 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CREATE USER 'test3'@'%' IDENTIFIED BY 'test3';</a:t>
            </a:r>
            <a:endParaRPr kumimoji="1" lang="zh-CN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sz="28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说明：</a:t>
            </a:r>
            <a:r>
              <a:rPr kumimoji="1" lang="zh-CN" altLang="zh-CN" sz="2800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新创建的用户拥有的权限很少，它们只能执行不需要权限的操作。</a:t>
            </a:r>
            <a:endParaRPr kumimoji="1" lang="zh-CN" altLang="en-US" sz="2800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9.3.2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的用户管理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597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705"/>
    </mc:Choice>
    <mc:Fallback xmlns="">
      <p:transition spd="slow" advTm="92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9069" y="736042"/>
            <a:ext cx="11398180" cy="5996354"/>
          </a:xfrm>
        </p:spPr>
        <p:txBody>
          <a:bodyPr/>
          <a:lstStyle/>
          <a:p>
            <a:pPr marL="457200" lvl="1" indent="-457200" algn="just" eaLnBrk="1" hangingPunct="1">
              <a:lnSpc>
                <a:spcPct val="130000"/>
              </a:lnSpc>
              <a:spcBef>
                <a:spcPts val="0"/>
              </a:spcBef>
              <a:buFont typeface="Wingdings" panose="05000000000000000000" pitchFamily="2" charset="2"/>
              <a:buChar char="l"/>
            </a:pPr>
            <a:r>
              <a:rPr kumimoji="1" lang="zh-CN" altLang="en-US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创建新用户</a:t>
            </a:r>
            <a:endParaRPr kumimoji="1" lang="en-US" altLang="zh-CN" sz="2800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②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使用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INSERT 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语句将用户的信息添加到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800" b="1" dirty="0" err="1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mysql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数据库的</a:t>
            </a:r>
            <a:r>
              <a:rPr kumimoji="1" lang="en-US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user </a:t>
            </a:r>
            <a:r>
              <a:rPr kumimoji="1" lang="zh-CN" altLang="zh-CN" sz="2800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表中</a:t>
            </a:r>
            <a:endParaRPr kumimoji="1" lang="en-US" altLang="zh-CN" sz="2800" b="1" dirty="0">
              <a:solidFill>
                <a:srgbClr val="000066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/>
              <a:t>【</a:t>
            </a:r>
            <a:r>
              <a:rPr lang="zh-CN" altLang="zh-CN" dirty="0"/>
              <a:t>例</a:t>
            </a:r>
            <a:r>
              <a:rPr lang="en-US" altLang="zh-CN" dirty="0"/>
              <a:t>】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INSERT INTO 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mysql.user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(Host,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User, 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 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 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authentication_string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, </a:t>
            </a:r>
            <a:r>
              <a:rPr kumimoji="1" lang="en-US" altLang="zh-CN" sz="2800" b="1" dirty="0" err="1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ssl_cipher</a:t>
            </a: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, x509_issuer,x509_subject) </a:t>
            </a:r>
          </a:p>
          <a:p>
            <a:pPr marL="0" indent="0">
              <a:buNone/>
            </a:pPr>
            <a:r>
              <a:rPr kumimoji="1" lang="en-US" altLang="zh-CN" sz="2800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VALUES (' localhost ', 'test2', 'test2', '', '', '');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zh-CN" altLang="en-US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说明：</a:t>
            </a:r>
            <a:endParaRPr kumimoji="1" lang="en-US" altLang="zh-CN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由于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en-US" altLang="zh-CN" b="1" dirty="0" err="1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mysql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数据库的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user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表中，</a:t>
            </a:r>
            <a:r>
              <a:rPr kumimoji="1" lang="en-US" altLang="zh-CN" b="1" dirty="0" err="1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ssl_cipher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x509_issuer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x509_subject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这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3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个字段没有默认值，所以插入新记录时，一定要设置这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3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个字段的值。</a:t>
            </a:r>
            <a:endParaRPr kumimoji="1" lang="en-US" altLang="zh-CN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kumimoji="1" lang="zh-CN" altLang="en-US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执行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FLUSH PRIVILEGES;</a:t>
            </a:r>
            <a:r>
              <a:rPr kumimoji="1" lang="zh-CN" altLang="en-US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使新用户生效</a:t>
            </a:r>
            <a:endParaRPr kumimoji="1" lang="zh-CN" altLang="zh-CN" b="1" dirty="0">
              <a:solidFill>
                <a:srgbClr val="2718E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执行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FLUSH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命令需要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RELOAD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权限。</a:t>
            </a:r>
          </a:p>
          <a:p>
            <a:pPr marL="0" lvl="1" indent="0" algn="just" eaLnBrk="1" hangingPunct="1">
              <a:lnSpc>
                <a:spcPct val="130000"/>
              </a:lnSpc>
              <a:spcBef>
                <a:spcPts val="0"/>
              </a:spcBef>
              <a:buNone/>
            </a:pP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—user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表中的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User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kumimoji="1" lang="en-US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Host </a:t>
            </a:r>
            <a:r>
              <a:rPr kumimoji="1" lang="zh-CN" altLang="zh-CN" b="1" dirty="0">
                <a:solidFill>
                  <a:srgbClr val="2718E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字段区分大小写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9.3.2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的用户管理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506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76"/>
    </mc:Choice>
    <mc:Fallback xmlns="">
      <p:transition spd="slow" advTm="5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0630" y="896815"/>
            <a:ext cx="11716377" cy="52293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zh-CN" altLang="en-US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修改用户</a:t>
            </a:r>
            <a:endParaRPr kumimoji="1" lang="en-US" altLang="zh-CN" b="1" dirty="0">
              <a:solidFill>
                <a:srgbClr val="FF0000"/>
              </a:solidFill>
              <a:latin typeface="Tahoma" pitchFamily="3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RENAME USER &lt;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旧用户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&gt; TO &lt;</a:t>
            </a:r>
            <a:r>
              <a:rPr kumimoji="1" lang="zh-CN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新用户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&gt;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【</a:t>
            </a:r>
            <a:r>
              <a:rPr kumimoji="1" lang="zh-CN" altLang="en-US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例</a:t>
            </a: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】</a:t>
            </a: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000066"/>
                </a:solidFill>
                <a:latin typeface="Tahoma" pitchFamily="34" charset="0"/>
                <a:ea typeface="宋体" panose="02010600030101010101" pitchFamily="2" charset="-122"/>
              </a:rPr>
              <a:t>    </a:t>
            </a:r>
            <a:r>
              <a:rPr kumimoji="1" lang="en-US" altLang="zh-CN" b="1" dirty="0">
                <a:solidFill>
                  <a:srgbClr val="FF0000"/>
                </a:solidFill>
                <a:latin typeface="Tahoma" pitchFamily="34" charset="0"/>
                <a:ea typeface="宋体" panose="02010600030101010101" pitchFamily="2" charset="-122"/>
              </a:rPr>
              <a:t>RENAME USER  'test1'@'localhost'  to  'user1'@'localhost‘;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0" y="-15479"/>
            <a:ext cx="12192000" cy="678867"/>
          </a:xfrm>
          <a:prstGeom prst="rect">
            <a:avLst/>
          </a:prstGeom>
          <a:solidFill>
            <a:srgbClr val="0058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kumimoji="1" lang="zh-CN" altLang="en-US" dirty="0">
              <a:solidFill>
                <a:srgbClr val="00589A"/>
              </a:solidFill>
            </a:endParaRPr>
          </a:p>
        </p:txBody>
      </p:sp>
      <p:sp>
        <p:nvSpPr>
          <p:cNvPr id="5" name="文本框 94"/>
          <p:cNvSpPr txBox="1">
            <a:spLocks noChangeArrowheads="1"/>
          </p:cNvSpPr>
          <p:nvPr/>
        </p:nvSpPr>
        <p:spPr bwMode="auto">
          <a:xfrm>
            <a:off x="4737459" y="75566"/>
            <a:ext cx="5793381" cy="52322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9.3.2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的用户管理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253377" y="97106"/>
            <a:ext cx="1487" cy="53677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94"/>
          <p:cNvSpPr txBox="1">
            <a:spLocks noChangeArrowheads="1"/>
          </p:cNvSpPr>
          <p:nvPr/>
        </p:nvSpPr>
        <p:spPr bwMode="auto">
          <a:xfrm>
            <a:off x="245871" y="65515"/>
            <a:ext cx="3745838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9.3 MySQL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8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28"/>
    </mc:Choice>
    <mc:Fallback xmlns="">
      <p:transition spd="slow" advTm="17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5|10.8|1.1|21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3|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16.1|19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15.8|11.3|11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|12.1|4.3|20.4|1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9.8|11.7|17.1|7|4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|9.5|8.6|10.7|16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|13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6.6|12.5|11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4CC2EA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17943</TotalTime>
  <Words>1925</Words>
  <Application>Microsoft Macintosh PowerPoint</Application>
  <PresentationFormat>宽屏</PresentationFormat>
  <Paragraphs>166</Paragraphs>
  <Slides>18</Slides>
  <Notes>7</Notes>
  <HiddenSlides>0</HiddenSlides>
  <MMClips>18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楷体</vt:lpstr>
      <vt:lpstr>宋体</vt:lpstr>
      <vt:lpstr>微软雅黑</vt:lpstr>
      <vt:lpstr>Arial</vt:lpstr>
      <vt:lpstr>Calibri</vt:lpstr>
      <vt:lpstr>Calibri Light</vt:lpstr>
      <vt:lpstr>Tahoma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zhouping</dc:creator>
  <cp:lastModifiedBy>Qingting Xu</cp:lastModifiedBy>
  <cp:revision>1337</cp:revision>
  <dcterms:created xsi:type="dcterms:W3CDTF">2014-07-02T10:42:00Z</dcterms:created>
  <dcterms:modified xsi:type="dcterms:W3CDTF">2025-09-26T01:23:55Z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所有者">
    <vt:lpwstr>大同煤炭职业技术学院</vt:lpwstr>
  </property>
  <property fmtid="{D5CDD505-2E9C-101B-9397-08002B2CF9AE}" pid="3" name="KSOProductBuildVer">
    <vt:lpwstr>2052-11.1.0.10700</vt:lpwstr>
  </property>
  <property fmtid="{D5CDD505-2E9C-101B-9397-08002B2CF9AE}" pid="4" name="ICV">
    <vt:lpwstr>534E12C6160748D2A280F3B1E62BED98</vt:lpwstr>
  </property>
</Properties>
</file>

<file path=docProps/thumbnail.jpeg>
</file>